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6"/>
  </p:notesMasterIdLst>
  <p:sldIdLst>
    <p:sldId id="259" r:id="rId2"/>
    <p:sldId id="256" r:id="rId3"/>
    <p:sldId id="260" r:id="rId4"/>
    <p:sldId id="261" r:id="rId5"/>
    <p:sldId id="294" r:id="rId6"/>
    <p:sldId id="295" r:id="rId7"/>
    <p:sldId id="296" r:id="rId8"/>
    <p:sldId id="297" r:id="rId9"/>
    <p:sldId id="298" r:id="rId10"/>
    <p:sldId id="267" r:id="rId11"/>
    <p:sldId id="262" r:id="rId12"/>
    <p:sldId id="299" r:id="rId13"/>
    <p:sldId id="270" r:id="rId14"/>
    <p:sldId id="300" r:id="rId15"/>
    <p:sldId id="301" r:id="rId16"/>
    <p:sldId id="275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293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1" r:id="rId33"/>
    <p:sldId id="310" r:id="rId34"/>
    <p:sldId id="309" r:id="rId35"/>
  </p:sldIdLst>
  <p:sldSz cx="9144000" cy="5143500" type="screen16x9"/>
  <p:notesSz cx="6858000" cy="9144000"/>
  <p:embeddedFontLst>
    <p:embeddedFont>
      <p:font typeface="Fahkwang" panose="020B0604020202020204" charset="-34"/>
      <p:regular r:id="rId37"/>
      <p:bold r:id="rId38"/>
      <p:italic r:id="rId39"/>
      <p:boldItalic r:id="rId40"/>
    </p:embeddedFont>
    <p:embeddedFont>
      <p:font typeface="Ingrid Darling" panose="020B0604020202020204" charset="0"/>
      <p:regular r:id="rId41"/>
    </p:embeddedFont>
    <p:embeddedFont>
      <p:font typeface="Arial Black" panose="020B0A04020102020204" pitchFamily="34" charset="0"/>
      <p:bold r:id="rId42"/>
    </p:embeddedFont>
    <p:embeddedFont>
      <p:font typeface="Quicksand" panose="020B060402020202020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3C8FE8-C915-414C-B927-9BF1C2E753B9}">
  <a:tblStyle styleId="{B73C8FE8-C915-414C-B927-9BF1C2E753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516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078a0c0997_0_39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078a0c0997_0_39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e4b7ac326b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e4b7ac326b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e4b7ac326b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e4b7ac326b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429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4b7ac326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e4b7ac326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4b7ac326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e4b7ac326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767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4b7ac326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e4b7ac326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678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4b7ac326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e4b7ac326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309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4b7ac326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e4b7ac326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39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4b7ac326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e4b7ac326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07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4b7ac326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e4b7ac326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859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4b7ac326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e4b7ac326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316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145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922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732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745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863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096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33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816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24331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78a0c099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78a0c099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17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80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906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953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817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55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572134">
            <a:off x="-9775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6721798" y="-51202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72" y="-198357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30136">
            <a:off x="8261682" y="-367601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4438950" flipH="1">
            <a:off x="-2132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6361050" flipH="1">
            <a:off x="6552735" y="385738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285232" y="3652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958790" y="4452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-293115" y="42516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21072">
            <a:off x="5460261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1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132850" y="3110638"/>
            <a:ext cx="48783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227866" flipH="1">
            <a:off x="-626764" y="4441220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6361050" flipH="1">
            <a:off x="6525723" y="31336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244497" y="46285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065607" y="424817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28902" y="23865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4438950">
            <a:off x="6937385" y="-119806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7443" flipH="1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8928" flipH="1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38" name="Google Shape;38;p4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58" flipH="1">
            <a:off x="-1248351" y="-280392"/>
            <a:ext cx="1416652" cy="151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9921072" flipH="1">
            <a:off x="-911459" y="4730533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572134" flipH="1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8467974" y="3971347"/>
            <a:ext cx="1956698" cy="209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008275">
            <a:off x="-1832104" y="-9270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1557" flipH="1">
            <a:off x="-714573" y="-1947663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" y="2565050"/>
            <a:ext cx="2438702" cy="25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1136025" y="1088025"/>
            <a:ext cx="4005000" cy="17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1136025" y="2965275"/>
            <a:ext cx="37545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659575" y="1897950"/>
            <a:ext cx="7768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720000" y="1520900"/>
            <a:ext cx="3823500" cy="25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8100000" flipH="1">
            <a:off x="7118409" y="36673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50004" flipH="1">
            <a:off x="8444691" y="3677533"/>
            <a:ext cx="1578639" cy="168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030513">
            <a:off x="7366513" y="-9611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38892">
            <a:off x="5532220" y="4437209"/>
            <a:ext cx="4266903" cy="27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790456" flipH="1">
            <a:off x="-2903328" y="27737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456230">
            <a:off x="-528930" y="4602471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21721" flipH="1">
            <a:off x="-2223575" y="-19461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734787" y="-13575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151852">
            <a:off x="-1124237" y="3836862"/>
            <a:ext cx="3079377" cy="201181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 txBox="1">
            <a:spLocks noGrp="1"/>
          </p:cNvSpPr>
          <p:nvPr>
            <p:ph type="subTitle" idx="1"/>
          </p:nvPr>
        </p:nvSpPr>
        <p:spPr>
          <a:xfrm>
            <a:off x="5109196" y="2498088"/>
            <a:ext cx="25623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24"/>
          <p:cNvSpPr txBox="1">
            <a:spLocks noGrp="1"/>
          </p:cNvSpPr>
          <p:nvPr>
            <p:ph type="title"/>
          </p:nvPr>
        </p:nvSpPr>
        <p:spPr>
          <a:xfrm>
            <a:off x="5109200" y="1292450"/>
            <a:ext cx="25623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82" name="Google Shape;282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10272756" flipH="1">
            <a:off x="76972" y="4077513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572134" flipH="1">
            <a:off x="6550295" y="-192517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781784" y="129501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802557" flipH="1">
            <a:off x="7781787" y="39278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78279" flipH="1">
            <a:off x="6491049" y="47283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9040142" y="-577895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2" flipH="1">
            <a:off x="-1174948" y="-1597495"/>
            <a:ext cx="3422158" cy="223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4325" y="4496387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8" r:id="rId7"/>
    <p:sldLayoutId id="2147483661" r:id="rId8"/>
    <p:sldLayoutId id="2147483670" r:id="rId9"/>
    <p:sldLayoutId id="2147483674" r:id="rId10"/>
    <p:sldLayoutId id="2147483677" r:id="rId11"/>
    <p:sldLayoutId id="2147483678" r:id="rId12"/>
    <p:sldLayoutId id="214748367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title"/>
          </p:nvPr>
        </p:nvSpPr>
        <p:spPr>
          <a:xfrm>
            <a:off x="182689" y="-334691"/>
            <a:ext cx="7110739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 smtClean="0"/>
              <a:t>Поселок Золотая гора</a:t>
            </a:r>
            <a:endParaRPr sz="4400" dirty="0"/>
          </a:p>
        </p:txBody>
      </p:sp>
      <p:cxnSp>
        <p:nvCxnSpPr>
          <p:cNvPr id="428" name="Google Shape;428;p40"/>
          <p:cNvCxnSpPr/>
          <p:nvPr/>
        </p:nvCxnSpPr>
        <p:spPr>
          <a:xfrm>
            <a:off x="1144575" y="792922"/>
            <a:ext cx="5022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9884" t="17873" r="7484" b="9280"/>
          <a:stretch/>
        </p:blipFill>
        <p:spPr>
          <a:xfrm>
            <a:off x="0" y="1021343"/>
            <a:ext cx="6435687" cy="42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8"/>
          <p:cNvSpPr txBox="1">
            <a:spLocks noGrp="1"/>
          </p:cNvSpPr>
          <p:nvPr>
            <p:ph type="title"/>
          </p:nvPr>
        </p:nvSpPr>
        <p:spPr>
          <a:xfrm>
            <a:off x="686950" y="1621725"/>
            <a:ext cx="7768800" cy="1347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Лекарственные растени</a:t>
            </a:r>
            <a:r>
              <a:rPr lang="ru-RU" dirty="0"/>
              <a:t>я</a:t>
            </a:r>
            <a:endParaRPr dirty="0"/>
          </a:p>
        </p:txBody>
      </p:sp>
      <p:cxnSp>
        <p:nvCxnSpPr>
          <p:cNvPr id="588" name="Google Shape;588;p48"/>
          <p:cNvCxnSpPr/>
          <p:nvPr/>
        </p:nvCxnSpPr>
        <p:spPr>
          <a:xfrm>
            <a:off x="686950" y="3211207"/>
            <a:ext cx="774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 txBox="1">
            <a:spLocks noGrp="1"/>
          </p:cNvSpPr>
          <p:nvPr>
            <p:ph type="title"/>
          </p:nvPr>
        </p:nvSpPr>
        <p:spPr>
          <a:xfrm>
            <a:off x="257175" y="2010061"/>
            <a:ext cx="50768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 smtClean="0"/>
              <a:t>Как человек </a:t>
            </a:r>
            <a:r>
              <a:rPr lang="ru-RU" b="1" dirty="0"/>
              <a:t>узнал, о лекарственных свойствах растений?</a:t>
            </a:r>
          </a:p>
        </p:txBody>
      </p:sp>
      <p:pic>
        <p:nvPicPr>
          <p:cNvPr id="453" name="Google Shape;45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920688"/>
            <a:ext cx="3176626" cy="315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40453">
            <a:off x="6610987" y="1865111"/>
            <a:ext cx="2119579" cy="2007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i?id=d3a18e625d15a296eb343afb422ce785402819df-906573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2044"/>
            <a:ext cx="2605533" cy="30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i?id=ff37c993576e56ab3c8fe5aaecaf16400e5fe8ee-1257474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36" y="2664288"/>
            <a:ext cx="3993362" cy="247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vatars.mds.yandex.net/i?id=e5efb127e8c641718a9a43851c778f3542bdd276-9214225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533" y="-1"/>
            <a:ext cx="3265933" cy="302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vatars.mds.yandex.net/i?id=79b22228cdee3d6d59d607bbe061ba5c32531e0a-12615441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73" y="3132751"/>
            <a:ext cx="3730828" cy="201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avatars.mds.yandex.net/i?id=d00db8e8f105fc283f95d8160610a5056452965f-4027246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66" y="0"/>
            <a:ext cx="3272534" cy="218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vatars.mds.yandex.net/i?id=6405271a21b90cbef140f9131279e2d610ecd279-8436979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64288"/>
            <a:ext cx="2064837" cy="247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s://avatars.mds.yandex.net/i?id=281bcbb25153f0e8e66abfb8b966c579_l-5342458-images-thumbs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38" y="1700259"/>
            <a:ext cx="2738165" cy="155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avatars.mds.yandex.net/i?id=cabab343649c20e5fedbc3e4f7768c0605ec501e-11950916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09" y="2066082"/>
            <a:ext cx="1705255" cy="11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71591">
            <a:off x="4422698" y="4544261"/>
            <a:ext cx="3422155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74924">
            <a:off x="8332648" y="-546377"/>
            <a:ext cx="3422155" cy="223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47">
            <a:off x="4635713" y="3877995"/>
            <a:ext cx="1757576" cy="166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https://myhandbook.ru/wp-content/uploads/2021/07/Hippocrates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66" y="529801"/>
            <a:ext cx="4489275" cy="44892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71591">
            <a:off x="4422698" y="4544261"/>
            <a:ext cx="3422155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74924">
            <a:off x="8332648" y="-546377"/>
            <a:ext cx="3422155" cy="223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47">
            <a:off x="4635713" y="3877995"/>
            <a:ext cx="1757576" cy="166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https://myhandbook.ru/wp-content/uploads/2021/07/Hippocrates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66" y="1063201"/>
            <a:ext cx="4489275" cy="44892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5936" y="1787492"/>
            <a:ext cx="3230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«Лечит болезни врач, но излечивает природа»</a:t>
            </a:r>
            <a:r>
              <a:rPr lang="ru-RU" sz="1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18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8223" y="4710263"/>
            <a:ext cx="1689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Гиппократ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51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ic.rutubelist.ru/video/ae/00/ae002125e38ca4fdb713bf38d87a75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2" y="1"/>
            <a:ext cx="9163592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022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 rot="20724181" flipH="1">
            <a:off x="3840593" y="955878"/>
            <a:ext cx="2291781" cy="145107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Болит горло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10242" name="Picture 2" descr="https://m.media-amazon.com/images/M/MV5BMDFkYTgyOWYtMzNlOS00YzM2LTg5OGItNWJkZjFiZWU2OGIzXkEyXkFqcGdeQXVyODExMTAyMjU@._V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8" y="1226372"/>
            <a:ext cx="3527406" cy="27337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6171" y="266331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приеме у знахаря</a:t>
            </a:r>
            <a:endParaRPr lang="ru-RU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4" name="Picture 4" descr="https://kartinkin.net/uploads/posts/2022-02/1646066296_25-kartinkin-net-p-alesha-popovich-kartinki-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60" y="1845385"/>
            <a:ext cx="2947690" cy="25435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 rot="21243802">
            <a:off x="3006816" y="934527"/>
            <a:ext cx="2955254" cy="126958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Отвар календулы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10242" name="Picture 2" descr="https://m.media-amazon.com/images/M/MV5BMDFkYTgyOWYtMzNlOS00YzM2LTg5OGItNWJkZjFiZWU2OGIzXkEyXkFqcGdeQXVyODExMTAyMjU@._V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" y="1512017"/>
            <a:ext cx="3527406" cy="27337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6171" y="266331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приеме у знахаря</a:t>
            </a:r>
            <a:endParaRPr lang="ru-RU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4" name="Picture 4" descr="https://kartinkin.net/uploads/posts/2022-02/1646066296_25-kartinkin-net-p-alesha-popovich-kartinki-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60" y="1845385"/>
            <a:ext cx="2947690" cy="25435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www.1000listnik.ru/wp-content/uploads/2017/05/nastoyka-na-cvetah-kalendul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72" y="3566781"/>
            <a:ext cx="2466342" cy="16442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813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.media-amazon.com/images/M/MV5BMDFkYTgyOWYtMzNlOS00YzM2LTg5OGItNWJkZjFiZWU2OGIzXkEyXkFqcGdeQXVyODExMTAyMjU@._V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" y="1512017"/>
            <a:ext cx="3527406" cy="27337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6171" y="266331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приеме у знахаря</a:t>
            </a:r>
            <a:endParaRPr lang="ru-RU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 descr="https://static.gazetametro.ru/media/20230110100120/591d4573fe1b3d3c019a52bfe0f71004bc6e8a6ba657631a4bc5d56c16bd80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087512"/>
            <a:ext cx="2495550" cy="22343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flipH="1">
            <a:off x="4124323" y="1038225"/>
            <a:ext cx="2695576" cy="130984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Простуда, сильный кашель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4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.media-amazon.com/images/M/MV5BMDFkYTgyOWYtMzNlOS00YzM2LTg5OGItNWJkZjFiZWU2OGIzXkEyXkFqcGdeQXVyODExMTAyMjU@._V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" y="1512017"/>
            <a:ext cx="3527406" cy="27337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6171" y="266331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приеме у знахаря</a:t>
            </a:r>
            <a:endParaRPr lang="ru-RU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 descr="https://static.gazetametro.ru/media/20230110100120/591d4573fe1b3d3c019a52bfe0f71004bc6e8a6ba657631a4bc5d56c16bd80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087512"/>
            <a:ext cx="2495550" cy="22343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797020">
            <a:off x="3115260" y="794870"/>
            <a:ext cx="2437893" cy="152681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Мать-и-мачеха</a:t>
            </a:r>
            <a:endParaRPr lang="ru-RU" dirty="0"/>
          </a:p>
        </p:txBody>
      </p:sp>
      <p:pic>
        <p:nvPicPr>
          <p:cNvPr id="13314" name="Picture 2" descr="https://shop.evalar.ru/upload/iblock/62f/62fe880d0b91d044587b8c4de070c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99" y="3442932"/>
            <a:ext cx="2413001" cy="1605742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 txBox="1">
            <a:spLocks noGrp="1"/>
          </p:cNvSpPr>
          <p:nvPr>
            <p:ph type="ctrTitle"/>
          </p:nvPr>
        </p:nvSpPr>
        <p:spPr>
          <a:xfrm>
            <a:off x="1029145" y="1033938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 smtClean="0"/>
              <a:t>Аптека под ногами</a:t>
            </a:r>
            <a:endParaRPr sz="4800" dirty="0">
              <a:solidFill>
                <a:schemeClr val="accent3"/>
              </a:solidFill>
            </a:endParaRPr>
          </a:p>
        </p:txBody>
      </p:sp>
      <p:sp>
        <p:nvSpPr>
          <p:cNvPr id="386" name="Google Shape;386;p37"/>
          <p:cNvSpPr txBox="1">
            <a:spLocks noGrp="1"/>
          </p:cNvSpPr>
          <p:nvPr>
            <p:ph type="subTitle" idx="1"/>
          </p:nvPr>
        </p:nvSpPr>
        <p:spPr>
          <a:xfrm>
            <a:off x="1796143" y="3256338"/>
            <a:ext cx="5771507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 smtClean="0"/>
              <a:t>Багапова</a:t>
            </a:r>
            <a:r>
              <a:rPr lang="ru-RU" dirty="0" smtClean="0"/>
              <a:t> Полина Дмитриевна – учитель биологии</a:t>
            </a:r>
            <a:endParaRPr dirty="0"/>
          </a:p>
        </p:txBody>
      </p:sp>
      <p:pic>
        <p:nvPicPr>
          <p:cNvPr id="387" name="Google Shape;3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342" y="3779550"/>
            <a:ext cx="2655307" cy="2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125" y="4416475"/>
            <a:ext cx="2427476" cy="25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53">
            <a:off x="4250711" y="4798521"/>
            <a:ext cx="2119579" cy="2007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37"/>
          <p:cNvCxnSpPr/>
          <p:nvPr/>
        </p:nvCxnSpPr>
        <p:spPr>
          <a:xfrm>
            <a:off x="2134650" y="3015438"/>
            <a:ext cx="4874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.media-amazon.com/images/M/MV5BMDFkYTgyOWYtMzNlOS00YzM2LTg5OGItNWJkZjFiZWU2OGIzXkEyXkFqcGdeQXVyODExMTAyMjU@._V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" y="1512017"/>
            <a:ext cx="3527406" cy="27337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6171" y="266331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приеме у знахаря</a:t>
            </a:r>
            <a:endParaRPr lang="ru-RU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Выноска-облако 1"/>
          <p:cNvSpPr/>
          <p:nvPr/>
        </p:nvSpPr>
        <p:spPr>
          <a:xfrm rot="19961001" flipH="1">
            <a:off x="4188286" y="1059269"/>
            <a:ext cx="2023905" cy="152681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Упадок сил</a:t>
            </a:r>
            <a:endParaRPr lang="ru-RU" dirty="0"/>
          </a:p>
        </p:txBody>
      </p:sp>
      <p:sp>
        <p:nvSpPr>
          <p:cNvPr id="3" name="AutoShape 2" descr="https://vdojkah.com/uploads/posts/2023-05/1685058749_gagaru-club-p-grustnie-smeshariki-1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576" t="22646" r="35532" b="19684"/>
          <a:stretch/>
        </p:blipFill>
        <p:spPr>
          <a:xfrm>
            <a:off x="5695950" y="2159828"/>
            <a:ext cx="2524125" cy="20859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749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.media-amazon.com/images/M/MV5BMDFkYTgyOWYtMzNlOS00YzM2LTg5OGItNWJkZjFiZWU2OGIzXkEyXkFqcGdeQXVyODExMTAyMjU@._V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" y="1512017"/>
            <a:ext cx="3527406" cy="27337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6171" y="266331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приеме у знахаря</a:t>
            </a:r>
            <a:endParaRPr lang="ru-RU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Выноска-облако 1"/>
          <p:cNvSpPr/>
          <p:nvPr/>
        </p:nvSpPr>
        <p:spPr>
          <a:xfrm rot="704071">
            <a:off x="3201748" y="864105"/>
            <a:ext cx="2363641" cy="152681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Зверобой, боярышник. шиповник</a:t>
            </a:r>
            <a:endParaRPr lang="ru-RU" dirty="0"/>
          </a:p>
        </p:txBody>
      </p:sp>
      <p:sp>
        <p:nvSpPr>
          <p:cNvPr id="3" name="AutoShape 2" descr="https://vdojkah.com/uploads/posts/2023-05/1685058749_gagaru-club-p-grustnie-smeshariki-1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576" t="22646" r="35532" b="19684"/>
          <a:stretch/>
        </p:blipFill>
        <p:spPr>
          <a:xfrm>
            <a:off x="5695950" y="2159828"/>
            <a:ext cx="2524125" cy="2085975"/>
          </a:xfrm>
          <a:prstGeom prst="ellipse">
            <a:avLst/>
          </a:prstGeom>
        </p:spPr>
      </p:pic>
      <p:pic>
        <p:nvPicPr>
          <p:cNvPr id="15362" name="Picture 2" descr="https://2sotki.ru/wp-content/uploads/0/1/4/014d1193c0f6a99d86523bb28dc6f507.j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03" y="3620839"/>
            <a:ext cx="1155657" cy="12858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https://publish.com.ua/images/2022/01/23/16026516_large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5642" t="13372" r="39816" b="21201"/>
          <a:stretch/>
        </p:blipFill>
        <p:spPr>
          <a:xfrm>
            <a:off x="4009275" y="2732856"/>
            <a:ext cx="952500" cy="1189206"/>
          </a:xfrm>
          <a:prstGeom prst="ellipse">
            <a:avLst/>
          </a:prstGeom>
        </p:spPr>
      </p:pic>
      <p:pic>
        <p:nvPicPr>
          <p:cNvPr id="15366" name="Picture 6" descr="https://pro-dachnikov.com/uploads/posts/2021-11/1638131962_2-pro-dachnikov-com-p-shipovnik-morshchinistii-foto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13" y="3698776"/>
            <a:ext cx="1257081" cy="1207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07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.media-amazon.com/images/M/MV5BMDFkYTgyOWYtMzNlOS00YzM2LTg5OGItNWJkZjFiZWU2OGIzXkEyXkFqcGdeQXVyODExMTAyMjU@._V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" y="1512017"/>
            <a:ext cx="3527406" cy="27337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6171" y="266331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приеме у знахаря</a:t>
            </a:r>
            <a:endParaRPr lang="ru-RU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Выноска-облако 1"/>
          <p:cNvSpPr/>
          <p:nvPr/>
        </p:nvSpPr>
        <p:spPr>
          <a:xfrm rot="20916801" flipH="1">
            <a:off x="4856265" y="865509"/>
            <a:ext cx="1567503" cy="13264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Рана </a:t>
            </a:r>
            <a:endParaRPr lang="ru-RU" dirty="0"/>
          </a:p>
        </p:txBody>
      </p:sp>
      <p:sp>
        <p:nvSpPr>
          <p:cNvPr id="3" name="AutoShape 2" descr="https://vdojkah.com/uploads/posts/2023-05/1685058749_gagaru-club-p-grustnie-smeshariki-1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ublish.com.ua/images/2022/01/23/16026516_large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s://wallbox.ru/wallpapers/main/201123/52ccd8af2bf453f228a83fb681c4c1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25" y="1823971"/>
            <a:ext cx="2362949" cy="23361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.media-amazon.com/images/M/MV5BMDFkYTgyOWYtMzNlOS00YzM2LTg5OGItNWJkZjFiZWU2OGIzXkEyXkFqcGdeQXVyODExMTAyMjU@._V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" y="1512017"/>
            <a:ext cx="3527406" cy="27337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6171" y="266331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приеме у знахаря</a:t>
            </a:r>
            <a:endParaRPr lang="ru-RU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Выноска-облако 1"/>
          <p:cNvSpPr/>
          <p:nvPr/>
        </p:nvSpPr>
        <p:spPr>
          <a:xfrm rot="285852">
            <a:off x="3264810" y="932340"/>
            <a:ext cx="2011322" cy="13264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Подорожник</a:t>
            </a:r>
            <a:endParaRPr lang="ru-RU" dirty="0"/>
          </a:p>
        </p:txBody>
      </p:sp>
      <p:sp>
        <p:nvSpPr>
          <p:cNvPr id="3" name="AutoShape 2" descr="https://vdojkah.com/uploads/posts/2023-05/1685058749_gagaru-club-p-grustnie-smeshariki-1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ublish.com.ua/images/2022/01/23/16026516_large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s://wallbox.ru/wallpapers/main/201123/52ccd8af2bf453f228a83fb681c4c1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25" y="1823971"/>
            <a:ext cx="2362949" cy="23361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kartinkof.club/uploads/posts/2023-05/1683605457_kartinkof-club-p-podorozhnik-rastenie-kartinki-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60" y="2893921"/>
            <a:ext cx="1885968" cy="15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7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46101" y="38987"/>
            <a:ext cx="568804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Правила сбора лекарственных растений 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651" y="1674118"/>
            <a:ext cx="6659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Хорошо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знать лекарственное растение и отличать его от ядовитых растений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46101" y="38987"/>
            <a:ext cx="568804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Правила сбора лекарственных растений 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651" y="1674118"/>
            <a:ext cx="6659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Собирать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лучше в сухую погоду, утром, после того как высохнет роса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46101" y="38987"/>
            <a:ext cx="568804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Правила сбора лекарственных растений 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651" y="1674118"/>
            <a:ext cx="6659599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Нельзя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собирать растения в городе и вблизи дороги. Растения там отравлены ядами из выхлопных труб транспорта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46101" y="38987"/>
            <a:ext cx="568804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Правила сбора лекарственных растений 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4882" y="1722770"/>
            <a:ext cx="6659599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Сорванные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складывать в широкую корзину, чтобы не помять их, а то выделится сок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00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46101" y="38987"/>
            <a:ext cx="568804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Правила сбора лекарственных растений 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4882" y="1722770"/>
            <a:ext cx="665959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Сушить растения нужно в тени, а не на солнце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46101" y="38987"/>
            <a:ext cx="568804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Правила сбора лекарственных растений 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4882" y="1722770"/>
            <a:ext cx="6659599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Нельзя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сборе топтать соседние растения, нельзя рвать растения с корнем и рвать все до последнего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5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unforkids.ru/pictures/snowdrop/snowdrop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38" y="2228850"/>
            <a:ext cx="2701810" cy="174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umbs.dreamstime.com/b/%D1%86%D0%B5-%D0%B5%D0%B1%D0%BD%D1%8B%D0%B5-%D1%82%D1%80%D0%B0%D0%B2%D1%8B-%D0%B8%D0%B7%D0%BE-%D0%B8%D1%80%D0%BE%D0%B2%D0%B0%D0%BD%D0%BD%D1%8B%D0%B5-%D0%BD%D0%B0-%D0%B1%D0%B5-%D0%BE%D0%B9-%D0%BF%D1%80%D0%B5-%D0%BF%D0%BE%D1%81%D1%8B-%D0%BA%D0%B5-%D0%B2%D0%B5%D0%B3%D0%B5%D1%82%D0%B0%D1%86%D0%B8%D1%8F-%D0%BD%D0%B5%D0%B1%D0%B0-%D0%BC%D0%BE%D1%80%D1%8F-44024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15925"/>
            <a:ext cx="3403600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top-fon.com/uploads/posts/2023-01/1674872231_top-fon-com-p-lechebnie-travi-fon-dlya-prezentatsii-15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top-fon.com/uploads/posts/2023-01/1674872204_top-fon-com-p-lechebnie-travi-fon-dlya-prezentatsii-10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narisyu.cdnbro.com/posts/444942-lekarstvennye-rasteniia-kartinki-dlia-detei-3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botana.biz/prepod/_bloks/pic/mkszufc-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3495675"/>
            <a:ext cx="2048681" cy="13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znaysad.ru/wp-content/uploads/2016/11/dushica_ob%D1%96knovennaya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43" y="320675"/>
            <a:ext cx="1421619" cy="199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8" descr="https://caoinform.moscow/wp-content/uploads/sites/38/2020/06/shutterstock_1128062939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0" descr="https://on-desktop.com/wps/2019Nature___Flowers_White_tender_lilies_of_the_valley_in_green_leaves_on_white_background_130772_.jpg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 descr="https://cdn.create.vista.com/api/media/small/12356564/stock-photo-five-wild-flowers-isolated-on-whit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83498"/>
          <a:stretch/>
        </p:blipFill>
        <p:spPr bwMode="auto">
          <a:xfrm>
            <a:off x="1263602" y="1228773"/>
            <a:ext cx="346123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cdn.create.vista.com/api/media/small/12356564/stock-photo-five-wild-flowers-isolated-on-whit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0" t="3592" r="1316" b="-3592"/>
          <a:stretch/>
        </p:blipFill>
        <p:spPr bwMode="auto">
          <a:xfrm>
            <a:off x="2321789" y="2457449"/>
            <a:ext cx="654830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cdn.create.vista.com/api/media/small/12356564/stock-photo-five-wild-flowers-isolated-on-whit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7" r="44846"/>
          <a:stretch/>
        </p:blipFill>
        <p:spPr bwMode="auto">
          <a:xfrm>
            <a:off x="3465989" y="2198832"/>
            <a:ext cx="427897" cy="121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cdn.create.vista.com/api/media/small/12356564/stock-photo-five-wild-flowers-isolated-on-whit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r="65002"/>
          <a:stretch/>
        </p:blipFill>
        <p:spPr bwMode="auto">
          <a:xfrm>
            <a:off x="4451771" y="2074959"/>
            <a:ext cx="455672" cy="133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46101" y="38987"/>
            <a:ext cx="568804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Правила сбора лекарственных растений 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4882" y="1722770"/>
            <a:ext cx="6659599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рвать растения, которые занесены в Красную Книгу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814" t="21458" r="26206" b="37854"/>
          <a:stretch/>
        </p:blipFill>
        <p:spPr>
          <a:xfrm>
            <a:off x="828676" y="190500"/>
            <a:ext cx="3848100" cy="1914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949" t="44059" r="28724" b="19195"/>
          <a:stretch/>
        </p:blipFill>
        <p:spPr>
          <a:xfrm>
            <a:off x="4648202" y="1447800"/>
            <a:ext cx="4200526" cy="1914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7322" t="36688" r="25742" b="18218"/>
          <a:stretch/>
        </p:blipFill>
        <p:spPr>
          <a:xfrm>
            <a:off x="709614" y="2706259"/>
            <a:ext cx="4071937" cy="219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94800" y="1923855"/>
            <a:ext cx="5464959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«Кто внимательный?»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https://sun1-18.userapi.com/impg/bKkHNvp4CJItgF__Hbnzb_jCdL6_y-emlX1j_A/-yHoF66tekk.jpg?size=600x600&amp;quality=95&amp;sign=d9e0542511449840ba00525919c92213&amp;c_uniq_tag=gUfdTNGdas0vcy9oFZSqUw5TAr6NXjJWYSHT1rV95fE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6" b="9055"/>
          <a:stretch/>
        </p:blipFill>
        <p:spPr bwMode="auto">
          <a:xfrm>
            <a:off x="2569188" y="576906"/>
            <a:ext cx="403225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2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74"/>
          <p:cNvSpPr txBox="1">
            <a:spLocks noGrp="1"/>
          </p:cNvSpPr>
          <p:nvPr>
            <p:ph type="body" idx="1"/>
          </p:nvPr>
        </p:nvSpPr>
        <p:spPr>
          <a:xfrm>
            <a:off x="0" y="1805618"/>
            <a:ext cx="85655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ru-RU" i="1" dirty="0"/>
              <a:t> </a:t>
            </a:r>
            <a:r>
              <a:rPr lang="ru-RU" sz="3200" i="1" dirty="0"/>
              <a:t>Есть в травах и цветах целительная сила</a:t>
            </a:r>
            <a:endParaRPr lang="ru-RU" sz="3200" dirty="0"/>
          </a:p>
          <a:p>
            <a:pPr marL="152400" indent="0" algn="ctr">
              <a:buNone/>
            </a:pPr>
            <a:r>
              <a:rPr lang="ru-RU" sz="3200" i="1" dirty="0"/>
              <a:t>           </a:t>
            </a:r>
            <a:r>
              <a:rPr lang="ru-RU" sz="3200" i="1" dirty="0" smtClean="0"/>
              <a:t>для </a:t>
            </a:r>
            <a:r>
              <a:rPr lang="ru-RU" sz="3200" i="1" dirty="0"/>
              <a:t>всех, умеющих их тайну разгадать</a:t>
            </a:r>
            <a:r>
              <a:rPr lang="ru-RU" sz="3200" i="1" dirty="0" smtClean="0"/>
              <a:t>…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5" name="Google Shape;13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985892">
            <a:off x="926830" y="2389343"/>
            <a:ext cx="1362650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736" y="2513493"/>
            <a:ext cx="2291875" cy="200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2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title"/>
          </p:nvPr>
        </p:nvSpPr>
        <p:spPr>
          <a:xfrm>
            <a:off x="238125" y="2017075"/>
            <a:ext cx="871537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000" dirty="0"/>
              <a:t>– Подумайте, а какую особенность зеленых растений использует человек в лечебных целях? </a:t>
            </a:r>
            <a:endParaRPr sz="4000" dirty="0"/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27201" y="4045559"/>
            <a:ext cx="4232449" cy="4198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title"/>
          </p:nvPr>
        </p:nvSpPr>
        <p:spPr>
          <a:xfrm>
            <a:off x="2283788" y="2781469"/>
            <a:ext cx="3266842" cy="3510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000" dirty="0"/>
              <a:t> </a:t>
            </a:r>
            <a:endParaRPr sz="4000" dirty="0"/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27201" y="4045559"/>
            <a:ext cx="4232449" cy="419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zelguru.files.wordpress.com/2019/03/2-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861695"/>
            <a:ext cx="5572125" cy="309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title"/>
          </p:nvPr>
        </p:nvSpPr>
        <p:spPr>
          <a:xfrm>
            <a:off x="238125" y="2017075"/>
            <a:ext cx="871537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600" dirty="0"/>
              <a:t>– Какие условия необходимы для процесса фотосинтеза?</a:t>
            </a:r>
            <a:r>
              <a:rPr lang="ru-RU" dirty="0"/>
              <a:t> </a:t>
            </a:r>
            <a:endParaRPr sz="4000" dirty="0"/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27201" y="4045559"/>
            <a:ext cx="4232449" cy="4198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35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title"/>
          </p:nvPr>
        </p:nvSpPr>
        <p:spPr>
          <a:xfrm>
            <a:off x="2283788" y="2781469"/>
            <a:ext cx="3266842" cy="3510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000" dirty="0"/>
              <a:t> </a:t>
            </a:r>
            <a:endParaRPr sz="4000" dirty="0"/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27201" y="4045559"/>
            <a:ext cx="4232449" cy="419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zelguru.files.wordpress.com/2019/03/2-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861695"/>
            <a:ext cx="5572125" cy="309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title"/>
          </p:nvPr>
        </p:nvSpPr>
        <p:spPr>
          <a:xfrm>
            <a:off x="238125" y="2017075"/>
            <a:ext cx="871537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dirty="0"/>
              <a:t>– А может ли фотосинтез протекать в подземных органах растений? Почему? </a:t>
            </a:r>
            <a:endParaRPr sz="1600" dirty="0"/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27201" y="4045559"/>
            <a:ext cx="4232449" cy="4198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05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title"/>
          </p:nvPr>
        </p:nvSpPr>
        <p:spPr>
          <a:xfrm>
            <a:off x="2283788" y="2781469"/>
            <a:ext cx="3266842" cy="3510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000" dirty="0"/>
              <a:t> </a:t>
            </a:r>
            <a:endParaRPr sz="4000" dirty="0"/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27201" y="4045559"/>
            <a:ext cx="4232449" cy="419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bogatyr.club/uploads/posts/2023-02/1677585376_bogatyr-club-p-rostok-v-zemle-foni-vkontakte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88" y="800100"/>
            <a:ext cx="4375862" cy="312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9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302</Words>
  <Application>Microsoft Office PowerPoint</Application>
  <PresentationFormat>Экран (16:9)</PresentationFormat>
  <Paragraphs>56</Paragraphs>
  <Slides>34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Fahkwang</vt:lpstr>
      <vt:lpstr>Times New Roman</vt:lpstr>
      <vt:lpstr>Ingrid Darling</vt:lpstr>
      <vt:lpstr>Arial Black</vt:lpstr>
      <vt:lpstr>Quicksand</vt:lpstr>
      <vt:lpstr>Roboto Condensed Light</vt:lpstr>
      <vt:lpstr>Calibri</vt:lpstr>
      <vt:lpstr>What To Do For World Nature Conservation Day by Slidesgo</vt:lpstr>
      <vt:lpstr>Поселок Золотая гора</vt:lpstr>
      <vt:lpstr>Аптека под ногами</vt:lpstr>
      <vt:lpstr>Презентация PowerPoint</vt:lpstr>
      <vt:lpstr>– Подумайте, а какую особенность зеленых растений использует человек в лечебных целях? </vt:lpstr>
      <vt:lpstr> </vt:lpstr>
      <vt:lpstr>– Какие условия необходимы для процесса фотосинтеза? </vt:lpstr>
      <vt:lpstr> </vt:lpstr>
      <vt:lpstr>– А может ли фотосинтез протекать в подземных органах растений? Почему? </vt:lpstr>
      <vt:lpstr> </vt:lpstr>
      <vt:lpstr>Лекарственные растения</vt:lpstr>
      <vt:lpstr>Как человек узнал, о лекарственных свойствах растений?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Аптека под ногами</dc:title>
  <cp:lastModifiedBy>bolshakova.2000@outlook.com</cp:lastModifiedBy>
  <cp:revision>12</cp:revision>
  <dcterms:modified xsi:type="dcterms:W3CDTF">2024-03-17T11:14:41Z</dcterms:modified>
</cp:coreProperties>
</file>